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2" r:id="rId2"/>
    <p:sldId id="273" r:id="rId3"/>
    <p:sldId id="274" r:id="rId4"/>
    <p:sldId id="275" r:id="rId5"/>
    <p:sldId id="276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26" y="-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8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49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30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50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57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8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25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33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2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5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5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28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0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0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E0624C-14CC-4965-AF7F-F595B6160AF2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E66E4D73-21C1-4A66-96C1-5E1F042B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5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We are going to have a quiz over demand next class so let’s review.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Get a Whiteboard and a Dry Erase Maker so we can Practice.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3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think of that is…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Elastic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Airline Flights</a:t>
            </a:r>
          </a:p>
          <a:p>
            <a:r>
              <a:rPr lang="en-US" sz="3200" dirty="0" smtClean="0"/>
              <a:t>Popcorn</a:t>
            </a:r>
          </a:p>
          <a:p>
            <a:r>
              <a:rPr lang="en-US" sz="3200" dirty="0" smtClean="0"/>
              <a:t>Flat Screen TVs</a:t>
            </a:r>
          </a:p>
          <a:p>
            <a:r>
              <a:rPr lang="en-US" sz="3200" dirty="0" smtClean="0"/>
              <a:t>Apps on Cellphones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 smtClean="0"/>
              <a:t>Inelastic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Gasoline</a:t>
            </a:r>
          </a:p>
          <a:p>
            <a:r>
              <a:rPr lang="en-US" sz="3200" dirty="0" smtClean="0"/>
              <a:t>Medical Expenses</a:t>
            </a:r>
          </a:p>
          <a:p>
            <a:r>
              <a:rPr lang="en-US" sz="3200" dirty="0" smtClean="0"/>
              <a:t>Baby Formula</a:t>
            </a:r>
          </a:p>
          <a:p>
            <a:r>
              <a:rPr lang="en-US" sz="3200" dirty="0" smtClean="0"/>
              <a:t>Tires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26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Determinants of Elasticity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Goods or Services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If there is no substitute for a good, demand tends to be inelastic.</a:t>
            </a:r>
          </a:p>
          <a:p>
            <a:r>
              <a:rPr lang="en-US" sz="2800" dirty="0" smtClean="0"/>
              <a:t>Insulin vs. Beef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802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 of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The percentage of your income you spend on something can determine elasticity.</a:t>
            </a:r>
          </a:p>
          <a:p>
            <a:r>
              <a:rPr lang="en-US" sz="2800" dirty="0" smtClean="0"/>
              <a:t>Photography vs. Pencils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01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Necessities vs Luxuries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If something is a necessity, demand tends to be inelastic.</a:t>
            </a:r>
          </a:p>
          <a:p>
            <a:r>
              <a:rPr lang="en-US" sz="2800" dirty="0" smtClean="0"/>
              <a:t>Food vs. Name Brand Clothing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329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Elasticity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12711"/>
              </p:ext>
            </p:extLst>
          </p:nvPr>
        </p:nvGraphicFramePr>
        <p:xfrm>
          <a:off x="1688515" y="2465294"/>
          <a:ext cx="8936808" cy="422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476"/>
                <a:gridCol w="1012897"/>
                <a:gridCol w="1276687"/>
                <a:gridCol w="1276687"/>
                <a:gridCol w="1276687"/>
                <a:gridCol w="1276687"/>
                <a:gridCol w="1276687"/>
              </a:tblGrid>
              <a:tr h="66662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Table Salt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Ice Cream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Sports Car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Gasoline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Insulin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Braces on Teeth</a:t>
                      </a:r>
                      <a:endParaRPr lang="en-US" sz="2000" dirty="0"/>
                    </a:p>
                  </a:txBody>
                  <a:tcPr/>
                </a:tc>
              </a:tr>
              <a:tr h="952316">
                <a:tc>
                  <a:txBody>
                    <a:bodyPr/>
                    <a:lstStyle/>
                    <a:p>
                      <a:r>
                        <a:rPr lang="en-US" dirty="0" smtClean="0"/>
                        <a:t>Are there good substitutes?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8011">
                <a:tc>
                  <a:txBody>
                    <a:bodyPr/>
                    <a:lstStyle/>
                    <a:p>
                      <a:r>
                        <a:rPr lang="en-US" dirty="0" smtClean="0"/>
                        <a:t>What proportion of income does it use?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52316">
                <a:tc>
                  <a:txBody>
                    <a:bodyPr/>
                    <a:lstStyle/>
                    <a:p>
                      <a:r>
                        <a:rPr lang="en-US" dirty="0" smtClean="0"/>
                        <a:t>Is it a necessity or a luxury?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217">
                <a:tc>
                  <a:txBody>
                    <a:bodyPr/>
                    <a:lstStyle/>
                    <a:p>
                      <a:r>
                        <a:rPr lang="en-US" dirty="0" smtClean="0"/>
                        <a:t>Conclusion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2937" y="3420893"/>
            <a:ext cx="779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58414" y="3420893"/>
            <a:ext cx="1021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59778" y="3406589"/>
            <a:ext cx="986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11374" y="3420893"/>
            <a:ext cx="95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08897" y="3422705"/>
            <a:ext cx="95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706420" y="3420893"/>
            <a:ext cx="959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2119" y="4509246"/>
            <a:ext cx="92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SMALL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74778" y="4509246"/>
            <a:ext cx="92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SMALL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8684" y="4509246"/>
            <a:ext cx="92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SMALL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57884" y="4509246"/>
            <a:ext cx="92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SMALL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56731" y="4509246"/>
            <a:ext cx="92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LARGE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66731" y="4509246"/>
            <a:ext cx="923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LARGE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80208" y="5618936"/>
            <a:ext cx="1194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NECESSITY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377083" y="5557381"/>
            <a:ext cx="110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LUXURY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80390" y="5557381"/>
            <a:ext cx="110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LUXURY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0604" y="5557381"/>
            <a:ext cx="1102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LUXURY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077297" y="5587712"/>
            <a:ext cx="1194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NECESSITY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82727" y="5588158"/>
            <a:ext cx="1194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NECESSITY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180208" y="6310617"/>
            <a:ext cx="119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INELASTIC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77297" y="6308992"/>
            <a:ext cx="119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INELASTIC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03081" y="6313958"/>
            <a:ext cx="1194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INELASTIC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54537" y="6307180"/>
            <a:ext cx="1194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ELASTIC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68688" y="6307180"/>
            <a:ext cx="1194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ELASTIC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397941" y="6281686"/>
            <a:ext cx="1194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ELASTIC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32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Revenue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06" y="2424200"/>
            <a:ext cx="11089341" cy="4173818"/>
          </a:xfrm>
        </p:spPr>
        <p:txBody>
          <a:bodyPr>
            <a:noAutofit/>
          </a:bodyPr>
          <a:lstStyle/>
          <a:p>
            <a:r>
              <a:rPr lang="en-US" sz="2400" dirty="0" smtClean="0"/>
              <a:t>Another way you can evaluate demand is through the total revenue test.</a:t>
            </a:r>
          </a:p>
          <a:p>
            <a:r>
              <a:rPr lang="en-US" sz="2400" dirty="0" smtClean="0"/>
              <a:t>Total Revenue (TR) is defined as price (P) times quantity (Q). </a:t>
            </a:r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TR = P x R</a:t>
            </a:r>
          </a:p>
          <a:p>
            <a:r>
              <a:rPr lang="en-US" sz="2400" dirty="0"/>
              <a:t>If the Price drops and Total Revenue </a:t>
            </a:r>
            <a:r>
              <a:rPr lang="en-US" sz="2400" dirty="0" smtClean="0"/>
              <a:t>increases, then demand is elastic.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Elastic = P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↓, TR↑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dirty="0" smtClean="0"/>
              <a:t>If the Price drops and Total Revenue decreases, then demand is inelastic.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Inelastic = </a:t>
            </a:r>
            <a:r>
              <a:rPr lang="en-US" sz="2400" b="1" dirty="0">
                <a:solidFill>
                  <a:srgbClr val="0070C0"/>
                </a:solidFill>
              </a:rPr>
              <a:t>P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↓,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TR↓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78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might help to think about it like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17" y="2603500"/>
            <a:ext cx="5091954" cy="34163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Our original price was $1.00</a:t>
            </a:r>
          </a:p>
          <a:p>
            <a:pPr lvl="1"/>
            <a:r>
              <a:rPr lang="en-US" sz="2000" dirty="0" smtClean="0"/>
              <a:t>Our TR was $3 (1 x 3)</a:t>
            </a:r>
          </a:p>
          <a:p>
            <a:r>
              <a:rPr lang="en-US" sz="2400" dirty="0" smtClean="0"/>
              <a:t>But then we dropped the price to $.75</a:t>
            </a:r>
          </a:p>
          <a:p>
            <a:pPr lvl="1"/>
            <a:r>
              <a:rPr lang="en-US" sz="2000" dirty="0" smtClean="0"/>
              <a:t>Our TR was $6.75 (.75 x 9)</a:t>
            </a:r>
          </a:p>
          <a:p>
            <a:r>
              <a:rPr lang="en-US" sz="2400" dirty="0" smtClean="0"/>
              <a:t>Because the TR went up when the price went down, we know this good is elastic.</a:t>
            </a:r>
          </a:p>
        </p:txBody>
      </p:sp>
      <p:pic>
        <p:nvPicPr>
          <p:cNvPr id="4" name="Picture 2" descr="http://img.sparknotes.com/figures/5/5259b727009a2736d6ad639bab3494ff/elastic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62"/>
          <a:stretch/>
        </p:blipFill>
        <p:spPr bwMode="auto">
          <a:xfrm>
            <a:off x="0" y="2402763"/>
            <a:ext cx="5735822" cy="410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775012" y="4123765"/>
            <a:ext cx="0" cy="3944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474259" y="5199529"/>
            <a:ext cx="2106706" cy="89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11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might help to think about it like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0117" y="2603500"/>
            <a:ext cx="5091954" cy="34163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Our original price was $1.50</a:t>
            </a:r>
          </a:p>
          <a:p>
            <a:pPr lvl="1"/>
            <a:r>
              <a:rPr lang="en-US" sz="2000" dirty="0" smtClean="0"/>
              <a:t>Our TR was $4.50 (1.50 x 3)</a:t>
            </a:r>
          </a:p>
          <a:p>
            <a:r>
              <a:rPr lang="en-US" sz="2400" dirty="0" smtClean="0"/>
              <a:t>But then we dropped the price to $.50</a:t>
            </a:r>
          </a:p>
          <a:p>
            <a:pPr lvl="1"/>
            <a:r>
              <a:rPr lang="en-US" sz="2000" dirty="0" smtClean="0"/>
              <a:t>Our TR was $2.50 (.50 x 5)</a:t>
            </a:r>
          </a:p>
          <a:p>
            <a:r>
              <a:rPr lang="en-US" sz="2400" dirty="0" smtClean="0"/>
              <a:t>Because the TR went down when the price went down, we know this good is inelastic.</a:t>
            </a:r>
          </a:p>
        </p:txBody>
      </p:sp>
      <p:pic>
        <p:nvPicPr>
          <p:cNvPr id="3074" name="Picture 2" descr="http://img.sparknotes.com/figures/5/5259b727009a2736d6ad639bab3494ff/inelas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7"/>
          <a:stretch/>
        </p:blipFill>
        <p:spPr bwMode="auto">
          <a:xfrm>
            <a:off x="582705" y="2779060"/>
            <a:ext cx="5063687" cy="360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214282" y="3532094"/>
            <a:ext cx="8965" cy="143435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770094" y="5423647"/>
            <a:ext cx="546847" cy="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6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38398"/>
            <a:ext cx="10499164" cy="4297682"/>
          </a:xfrm>
        </p:spPr>
        <p:txBody>
          <a:bodyPr>
            <a:noAutofit/>
          </a:bodyPr>
          <a:lstStyle/>
          <a:p>
            <a:r>
              <a:rPr lang="en-US" sz="2400" dirty="0" smtClean="0"/>
              <a:t>Elasticity is a measure of how much quantity demanded changes as price changes.</a:t>
            </a:r>
          </a:p>
          <a:p>
            <a:r>
              <a:rPr lang="en-US" sz="2400" dirty="0" smtClean="0"/>
              <a:t>If the price changes, and the quantity demanded changes a lot, the good is elastic</a:t>
            </a:r>
            <a:r>
              <a:rPr lang="en-US" sz="2400" dirty="0" smtClean="0"/>
              <a:t>. (much flatter slope)</a:t>
            </a:r>
            <a:endParaRPr lang="en-US" sz="2400" dirty="0" smtClean="0"/>
          </a:p>
          <a:p>
            <a:r>
              <a:rPr lang="en-US" sz="2400" dirty="0" smtClean="0"/>
              <a:t>If the price changes, and the quantity demanded changes very little, the good is inelastic</a:t>
            </a:r>
            <a:r>
              <a:rPr lang="en-US" sz="2400" dirty="0" smtClean="0"/>
              <a:t>. (much steeper slope)</a:t>
            </a:r>
            <a:endParaRPr lang="en-US" sz="2400" dirty="0" smtClean="0"/>
          </a:p>
          <a:p>
            <a:r>
              <a:rPr lang="en-US" sz="2400" dirty="0" smtClean="0"/>
              <a:t>There are three main things that can affect elasticity:</a:t>
            </a:r>
          </a:p>
          <a:p>
            <a:pPr lvl="1"/>
            <a:r>
              <a:rPr lang="en-US" sz="2000" dirty="0" smtClean="0"/>
              <a:t>Substitute Goods or Services</a:t>
            </a:r>
          </a:p>
          <a:p>
            <a:pPr lvl="1"/>
            <a:r>
              <a:rPr lang="en-US" sz="2000" dirty="0" smtClean="0"/>
              <a:t>Percentage of Income</a:t>
            </a:r>
          </a:p>
          <a:p>
            <a:pPr lvl="1"/>
            <a:r>
              <a:rPr lang="en-US" sz="2000" dirty="0" smtClean="0"/>
              <a:t>Luxury vs. Necessity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199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Using your whiteboard, draw the following: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390140"/>
            <a:ext cx="8761412" cy="3888740"/>
          </a:xfrm>
        </p:spPr>
        <p:txBody>
          <a:bodyPr>
            <a:noAutofit/>
          </a:bodyPr>
          <a:lstStyle/>
          <a:p>
            <a:r>
              <a:rPr lang="en-US" sz="2400" dirty="0" smtClean="0"/>
              <a:t>Draw the demand curve for </a:t>
            </a:r>
            <a:r>
              <a:rPr lang="en-US" sz="2400" dirty="0" err="1" smtClean="0"/>
              <a:t>Coca-cola</a:t>
            </a:r>
            <a:r>
              <a:rPr lang="en-US" sz="2400" dirty="0" smtClean="0"/>
              <a:t> the market.</a:t>
            </a:r>
          </a:p>
          <a:p>
            <a:r>
              <a:rPr lang="en-US" sz="2400" dirty="0" smtClean="0"/>
              <a:t>Show what will happen to the market if Coke goes on sale.</a:t>
            </a:r>
          </a:p>
          <a:p>
            <a:r>
              <a:rPr lang="en-US" sz="2400" dirty="0" smtClean="0"/>
              <a:t>Show what will happen to the market today if Coke is advertised to go on sale nest week.</a:t>
            </a:r>
          </a:p>
          <a:p>
            <a:r>
              <a:rPr lang="en-US" sz="2400" dirty="0" smtClean="0"/>
              <a:t>Show what will happen to the market if Pepsi (a likely substitute) goes on sale.</a:t>
            </a:r>
          </a:p>
          <a:p>
            <a:r>
              <a:rPr lang="en-US" sz="2400" dirty="0" smtClean="0"/>
              <a:t>What is another factor that could cause the demand curve to shift to the left?</a:t>
            </a:r>
          </a:p>
          <a:p>
            <a:r>
              <a:rPr lang="en-US" sz="2400" dirty="0" smtClean="0"/>
              <a:t>How about to the right?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053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12708"/>
            <a:ext cx="8761413" cy="706964"/>
          </a:xfrm>
        </p:spPr>
        <p:txBody>
          <a:bodyPr/>
          <a:lstStyle/>
          <a:p>
            <a:r>
              <a:rPr lang="en-US" sz="4400" dirty="0" smtClean="0"/>
              <a:t>Let’s just make sure you understand…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468880"/>
            <a:ext cx="8761412" cy="41452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Are the following products likely to be elastic or inelastic?</a:t>
            </a:r>
          </a:p>
          <a:p>
            <a:pPr lvl="1"/>
            <a:r>
              <a:rPr lang="en-US" sz="2400" dirty="0" smtClean="0"/>
              <a:t>Gallon of milk</a:t>
            </a:r>
          </a:p>
          <a:p>
            <a:pPr lvl="1"/>
            <a:r>
              <a:rPr lang="en-US" sz="2400" dirty="0" smtClean="0"/>
              <a:t>Tickets to the opening Titans game</a:t>
            </a:r>
          </a:p>
          <a:p>
            <a:pPr lvl="1"/>
            <a:r>
              <a:rPr lang="en-US" sz="2400" dirty="0" smtClean="0"/>
              <a:t>A new suit</a:t>
            </a:r>
          </a:p>
          <a:p>
            <a:pPr lvl="1"/>
            <a:r>
              <a:rPr lang="en-US" sz="2400" dirty="0" smtClean="0"/>
              <a:t>A child car seat</a:t>
            </a:r>
          </a:p>
          <a:p>
            <a:pPr lvl="1"/>
            <a:r>
              <a:rPr lang="en-US" sz="2400" dirty="0" smtClean="0"/>
              <a:t>Ramen Noodles</a:t>
            </a:r>
          </a:p>
          <a:p>
            <a:pPr lvl="1"/>
            <a:r>
              <a:rPr lang="en-US" sz="2400" dirty="0" smtClean="0"/>
              <a:t>Ice Cream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70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We are going to have a quiz over this next class.  Make sure you know the following: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Law of Demand</a:t>
            </a:r>
          </a:p>
          <a:p>
            <a:r>
              <a:rPr lang="en-US" sz="2400" dirty="0" smtClean="0"/>
              <a:t>How changes in prices affect the quantity demanded of a good.</a:t>
            </a:r>
          </a:p>
          <a:p>
            <a:r>
              <a:rPr lang="en-US" sz="2400" dirty="0" smtClean="0"/>
              <a:t>Other </a:t>
            </a:r>
            <a:r>
              <a:rPr lang="en-US" sz="2400" smtClean="0"/>
              <a:t>factors that affect </a:t>
            </a:r>
            <a:r>
              <a:rPr lang="en-US" sz="2400" dirty="0" smtClean="0"/>
              <a:t>demand</a:t>
            </a:r>
          </a:p>
          <a:p>
            <a:pPr lvl="1"/>
            <a:r>
              <a:rPr lang="en-US" sz="2000" dirty="0" smtClean="0"/>
              <a:t>Make sure you know and can explain how those factors cause the demand curve to shift</a:t>
            </a:r>
          </a:p>
          <a:p>
            <a:r>
              <a:rPr lang="en-US" sz="2400" dirty="0" smtClean="0"/>
              <a:t>The different between elastic and inelastic goods.</a:t>
            </a:r>
          </a:p>
          <a:p>
            <a:pPr lvl="1"/>
            <a:r>
              <a:rPr lang="en-US" sz="2000" dirty="0" smtClean="0"/>
              <a:t>You should also know how to tell whether a good is elastic or inelastic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9807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633" y="897468"/>
            <a:ext cx="8761413" cy="706964"/>
          </a:xfrm>
        </p:spPr>
        <p:txBody>
          <a:bodyPr/>
          <a:lstStyle/>
          <a:p>
            <a:r>
              <a:rPr lang="en-US" dirty="0" smtClean="0"/>
              <a:t>Suppose some new company has started making a new gadget called a widget.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Show the market for </a:t>
            </a:r>
            <a:r>
              <a:rPr lang="en-US" sz="2400" b="1" dirty="0" smtClean="0"/>
              <a:t>widgets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order for people to use </a:t>
            </a:r>
            <a:r>
              <a:rPr lang="en-US" sz="2400" b="1" dirty="0" smtClean="0"/>
              <a:t>widgets</a:t>
            </a:r>
            <a:r>
              <a:rPr lang="en-US" sz="2400" dirty="0" smtClean="0"/>
              <a:t>, they must also own a </a:t>
            </a:r>
            <a:r>
              <a:rPr lang="en-US" sz="2400" b="1" dirty="0" smtClean="0"/>
              <a:t>gizmo</a:t>
            </a:r>
            <a:r>
              <a:rPr lang="en-US" sz="2400" dirty="0" smtClean="0"/>
              <a:t>.  What is this relationship called?</a:t>
            </a:r>
          </a:p>
          <a:p>
            <a:r>
              <a:rPr lang="en-US" sz="2400" dirty="0" smtClean="0"/>
              <a:t>Now suppose this new company has made some bad financial decisions that have caused the price of </a:t>
            </a:r>
            <a:r>
              <a:rPr lang="en-US" sz="2400" b="1" dirty="0" smtClean="0"/>
              <a:t>widgets</a:t>
            </a:r>
            <a:r>
              <a:rPr lang="en-US" sz="2400" dirty="0" smtClean="0"/>
              <a:t> to skyrocket.  Show this effect on your graph.</a:t>
            </a:r>
          </a:p>
          <a:p>
            <a:r>
              <a:rPr lang="en-US" sz="2400" dirty="0" smtClean="0"/>
              <a:t>Now show what the effect will be on the market for </a:t>
            </a:r>
            <a:r>
              <a:rPr lang="en-US" sz="2400" b="1" dirty="0" smtClean="0"/>
              <a:t>gizmos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639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882228"/>
            <a:ext cx="8761413" cy="706964"/>
          </a:xfrm>
        </p:spPr>
        <p:txBody>
          <a:bodyPr/>
          <a:lstStyle/>
          <a:p>
            <a:r>
              <a:rPr lang="en-US" dirty="0" smtClean="0"/>
              <a:t>Think of two different goods - one that is likely to be a normal good and one that is probably an inferior good.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difference?</a:t>
            </a:r>
          </a:p>
          <a:p>
            <a:r>
              <a:rPr lang="en-US" sz="2800" dirty="0" smtClean="0"/>
              <a:t>Graph the market for each of your goods.</a:t>
            </a:r>
          </a:p>
          <a:p>
            <a:r>
              <a:rPr lang="en-US" sz="2800" dirty="0" smtClean="0"/>
              <a:t>Now imagine some small town that recently realized it had massive gold reserves beneath it.  Nearly everyone has become much, much richer.</a:t>
            </a:r>
          </a:p>
          <a:p>
            <a:r>
              <a:rPr lang="en-US" sz="2800" dirty="0" smtClean="0"/>
              <a:t>What will be the effect on the market for each of your goods?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487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one more.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Graph the market for hybrid cars 10 years ago.</a:t>
            </a:r>
          </a:p>
          <a:p>
            <a:r>
              <a:rPr lang="en-US" sz="2400" dirty="0" smtClean="0"/>
              <a:t>Now show how the demand has changed today.</a:t>
            </a:r>
          </a:p>
          <a:p>
            <a:r>
              <a:rPr lang="en-US" sz="2400" dirty="0" smtClean="0"/>
              <a:t>What explains this change?</a:t>
            </a:r>
          </a:p>
          <a:p>
            <a:r>
              <a:rPr lang="en-US" sz="2400" dirty="0" smtClean="0"/>
              <a:t>Now reflect those changes in the market for gasoline (is it a complement or a substitute?)</a:t>
            </a:r>
          </a:p>
          <a:p>
            <a:r>
              <a:rPr lang="en-US" sz="2400" dirty="0" smtClean="0"/>
              <a:t>If the general quantity of gas demanded stays about the same, what will happen to the price?</a:t>
            </a:r>
          </a:p>
          <a:p>
            <a:r>
              <a:rPr lang="en-US" sz="2400" dirty="0" smtClean="0"/>
              <a:t>Is that what was see happening today?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136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Elasticity of Demand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876" y="2430163"/>
            <a:ext cx="10223155" cy="423424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First let’s think about gasoline vs. movie tickets.</a:t>
            </a:r>
          </a:p>
          <a:p>
            <a:r>
              <a:rPr lang="en-US" sz="2800" dirty="0" smtClean="0"/>
              <a:t>If the price doubles are you still likely to buy it?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Elasticity measures how responsive consumers are to price changes.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A good is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elastic</a:t>
            </a:r>
            <a:r>
              <a:rPr lang="en-US" sz="2800" b="1" dirty="0" smtClean="0">
                <a:solidFill>
                  <a:srgbClr val="0070C0"/>
                </a:solidFill>
              </a:rPr>
              <a:t>, if quantity demanded changes significantly as price changes.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A good is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inelastic</a:t>
            </a:r>
            <a:r>
              <a:rPr lang="en-US" sz="2800" b="1" dirty="0">
                <a:solidFill>
                  <a:srgbClr val="0070C0"/>
                </a:solidFill>
              </a:rPr>
              <a:t>, if quantity demanded changes </a:t>
            </a:r>
            <a:r>
              <a:rPr lang="en-US" sz="2800" b="1" dirty="0" smtClean="0">
                <a:solidFill>
                  <a:srgbClr val="0070C0"/>
                </a:solidFill>
              </a:rPr>
              <a:t>little as </a:t>
            </a:r>
            <a:r>
              <a:rPr lang="en-US" sz="2800" b="1" dirty="0">
                <a:solidFill>
                  <a:srgbClr val="0070C0"/>
                </a:solidFill>
              </a:rPr>
              <a:t>price changes.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Goods – the curve is flatter</a:t>
            </a:r>
            <a:endParaRPr lang="en-US" dirty="0"/>
          </a:p>
        </p:txBody>
      </p:sp>
      <p:pic>
        <p:nvPicPr>
          <p:cNvPr id="1026" name="Picture 2" descr="http://img.sparknotes.com/figures/5/5259b727009a2736d6ad639bab3494ff/elast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065" y="2313116"/>
            <a:ext cx="5735822" cy="430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303059" y="4025153"/>
            <a:ext cx="0" cy="36755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984376" y="5172635"/>
            <a:ext cx="2079812" cy="896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5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Inelastic Goods – the curve is steeper</a:t>
            </a:r>
            <a:endParaRPr lang="en-US" dirty="0"/>
          </a:p>
        </p:txBody>
      </p:sp>
      <p:pic>
        <p:nvPicPr>
          <p:cNvPr id="2050" name="Picture 2" descr="http://www.agmrc.org/media/cms/Graph2_E8477D094126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492" y="2776151"/>
            <a:ext cx="6786642" cy="3631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473388" y="3316941"/>
            <a:ext cx="0" cy="744071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132246" y="4867835"/>
            <a:ext cx="367553" cy="896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6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401</TotalTime>
  <Words>986</Words>
  <Application>Microsoft Office PowerPoint</Application>
  <PresentationFormat>Custom</PresentationFormat>
  <Paragraphs>134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Ion Boardroom</vt:lpstr>
      <vt:lpstr>We are going to have a quiz over demand next class so let’s review.</vt:lpstr>
      <vt:lpstr>Using your whiteboard, draw the following:</vt:lpstr>
      <vt:lpstr>Suppose some new company has started making a new gadget called a widget.</vt:lpstr>
      <vt:lpstr>Think of two different goods - one that is likely to be a normal good and one that is probably an inferior good.</vt:lpstr>
      <vt:lpstr>Let’s do one more.</vt:lpstr>
      <vt:lpstr>Elasticity of Demand</vt:lpstr>
      <vt:lpstr>Elasticity </vt:lpstr>
      <vt:lpstr>Elastic Goods – the curve is flatter</vt:lpstr>
      <vt:lpstr>Inelastic Goods – the curve is steeper</vt:lpstr>
      <vt:lpstr>What can you think of that is…</vt:lpstr>
      <vt:lpstr>Determinants of Elasticity</vt:lpstr>
      <vt:lpstr>Substitute Goods or Services</vt:lpstr>
      <vt:lpstr>Proportion of Income</vt:lpstr>
      <vt:lpstr>Necessities vs Luxuries  </vt:lpstr>
      <vt:lpstr>Estimating Elasticity </vt:lpstr>
      <vt:lpstr>Total Revenue Test</vt:lpstr>
      <vt:lpstr>It might help to think about it like this…</vt:lpstr>
      <vt:lpstr>It might help to think about it like this…</vt:lpstr>
      <vt:lpstr>So in summary…</vt:lpstr>
      <vt:lpstr>Let’s just make sure you understand…</vt:lpstr>
      <vt:lpstr>We are going to have a quiz over this next class.  Make sure you know the following: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 of Demand</dc:title>
  <dc:creator>Microsoft account</dc:creator>
  <cp:lastModifiedBy>Hunter Johnson</cp:lastModifiedBy>
  <cp:revision>16</cp:revision>
  <dcterms:created xsi:type="dcterms:W3CDTF">2015-02-06T00:36:02Z</dcterms:created>
  <dcterms:modified xsi:type="dcterms:W3CDTF">2015-02-10T18:24:38Z</dcterms:modified>
</cp:coreProperties>
</file>